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6" r:id="rId3"/>
    <p:sldId id="257" r:id="rId4"/>
    <p:sldId id="258" r:id="rId5"/>
    <p:sldId id="259" r:id="rId6"/>
    <p:sldId id="260" r:id="rId7"/>
    <p:sldId id="261" r:id="rId8"/>
    <p:sldId id="262" r:id="rId9"/>
    <p:sldId id="263" r:id="rId10"/>
    <p:sldId id="266" r:id="rId11"/>
    <p:sldId id="264" r:id="rId12"/>
    <p:sldId id="265" r:id="rId13"/>
    <p:sldId id="267" r:id="rId14"/>
    <p:sldId id="268" r:id="rId15"/>
    <p:sldId id="269"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EBB3"/>
    <a:srgbClr val="3DF193"/>
    <a:srgbClr val="0A9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67" d="100"/>
          <a:sy n="67" d="100"/>
        </p:scale>
        <p:origin x="6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D82B5A-7C69-45B0-8FED-971944DEAB7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277590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82B5A-7C69-45B0-8FED-971944DEAB7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249511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82B5A-7C69-45B0-8FED-971944DEAB7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8158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D82B5A-7C69-45B0-8FED-971944DEAB7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2703908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D82B5A-7C69-45B0-8FED-971944DEAB7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429279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D82B5A-7C69-45B0-8FED-971944DEAB7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1334577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D82B5A-7C69-45B0-8FED-971944DEAB74}" type="datetimeFigureOut">
              <a:rPr lang="en-US" smtClean="0"/>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364118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D82B5A-7C69-45B0-8FED-971944DEAB74}" type="datetimeFigureOut">
              <a:rPr lang="en-US" smtClean="0"/>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16825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D82B5A-7C69-45B0-8FED-971944DEAB74}" type="datetimeFigureOut">
              <a:rPr lang="en-US" smtClean="0"/>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396291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D82B5A-7C69-45B0-8FED-971944DEAB7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80816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D82B5A-7C69-45B0-8FED-971944DEAB7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AC861-30AA-4369-B3F5-9B76A9815A0E}" type="slidenum">
              <a:rPr lang="en-US" smtClean="0"/>
              <a:t>‹#›</a:t>
            </a:fld>
            <a:endParaRPr lang="en-US"/>
          </a:p>
        </p:txBody>
      </p:sp>
    </p:spTree>
    <p:extLst>
      <p:ext uri="{BB962C8B-B14F-4D97-AF65-F5344CB8AC3E}">
        <p14:creationId xmlns:p14="http://schemas.microsoft.com/office/powerpoint/2010/main" val="21034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82B5A-7C69-45B0-8FED-971944DEAB74}" type="datetimeFigureOut">
              <a:rPr lang="en-US" smtClean="0"/>
              <a:t>3/6/2016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AC861-30AA-4369-B3F5-9B76A9815A0E}" type="slidenum">
              <a:rPr lang="en-US" smtClean="0"/>
              <a:t>‹#›</a:t>
            </a:fld>
            <a:endParaRPr lang="en-US"/>
          </a:p>
        </p:txBody>
      </p:sp>
    </p:spTree>
    <p:extLst>
      <p:ext uri="{BB962C8B-B14F-4D97-AF65-F5344CB8AC3E}">
        <p14:creationId xmlns:p14="http://schemas.microsoft.com/office/powerpoint/2010/main" val="3633751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0201"/>
            <a:ext cx="9144000" cy="2387600"/>
          </a:xfrm>
        </p:spPr>
        <p:txBody>
          <a:bodyPr anchor="ctr" anchorCtr="0">
            <a:noAutofit/>
          </a:bodyPr>
          <a:lstStyle/>
          <a:p>
            <a:r>
              <a:rPr lang="en-US" sz="8800" b="1" dirty="0" smtClean="0">
                <a:gradFill>
                  <a:gsLst>
                    <a:gs pos="0">
                      <a:srgbClr val="0A90FE"/>
                    </a:gs>
                    <a:gs pos="35000">
                      <a:srgbClr val="15EBB3"/>
                    </a:gs>
                    <a:gs pos="68000">
                      <a:srgbClr val="3DF193"/>
                    </a:gs>
                    <a:gs pos="100000">
                      <a:srgbClr val="92D050"/>
                    </a:gs>
                  </a:gsLst>
                  <a:lin ang="2700000" scaled="1"/>
                </a:gradFill>
              </a:rPr>
              <a:t>Unix Competency Presentation</a:t>
            </a:r>
            <a:endParaRPr lang="en-US" sz="8800" b="1" dirty="0">
              <a:gradFill>
                <a:gsLst>
                  <a:gs pos="0">
                    <a:srgbClr val="0A90FE"/>
                  </a:gs>
                  <a:gs pos="35000">
                    <a:srgbClr val="15EBB3"/>
                  </a:gs>
                  <a:gs pos="68000">
                    <a:srgbClr val="3DF193"/>
                  </a:gs>
                  <a:gs pos="100000">
                    <a:srgbClr val="92D050"/>
                  </a:gs>
                </a:gsLst>
                <a:lin ang="2700000" scaled="1"/>
              </a:gradFill>
            </a:endParaRPr>
          </a:p>
        </p:txBody>
      </p:sp>
      <p:sp>
        <p:nvSpPr>
          <p:cNvPr id="3" name="Subtitle 2"/>
          <p:cNvSpPr>
            <a:spLocks noGrp="1"/>
          </p:cNvSpPr>
          <p:nvPr>
            <p:ph type="subTitle" idx="1"/>
          </p:nvPr>
        </p:nvSpPr>
        <p:spPr>
          <a:xfrm>
            <a:off x="1524000" y="3987801"/>
            <a:ext cx="9144000" cy="1655762"/>
          </a:xfrm>
        </p:spPr>
        <p:txBody>
          <a:bodyPr/>
          <a:lstStyle/>
          <a:p>
            <a:r>
              <a:rPr lang="en-US" dirty="0">
                <a:gradFill>
                  <a:gsLst>
                    <a:gs pos="0">
                      <a:srgbClr val="0A90FE"/>
                    </a:gs>
                    <a:gs pos="35000">
                      <a:srgbClr val="15EBB3"/>
                    </a:gs>
                    <a:gs pos="68000">
                      <a:srgbClr val="3DF193"/>
                    </a:gs>
                    <a:gs pos="100000">
                      <a:srgbClr val="92D050"/>
                    </a:gs>
                  </a:gsLst>
                  <a:lin ang="2700000" scaled="1"/>
                </a:gradFill>
              </a:rPr>
              <a:t>b</a:t>
            </a:r>
            <a:r>
              <a:rPr lang="en-US" dirty="0" smtClean="0">
                <a:gradFill>
                  <a:gsLst>
                    <a:gs pos="0">
                      <a:srgbClr val="0A90FE"/>
                    </a:gs>
                    <a:gs pos="35000">
                      <a:srgbClr val="15EBB3"/>
                    </a:gs>
                    <a:gs pos="68000">
                      <a:srgbClr val="3DF193"/>
                    </a:gs>
                    <a:gs pos="100000">
                      <a:srgbClr val="92D050"/>
                    </a:gs>
                  </a:gsLst>
                  <a:lin ang="2700000" scaled="1"/>
                </a:gradFill>
              </a:rPr>
              <a:t>y Amy </a:t>
            </a:r>
            <a:r>
              <a:rPr lang="en-US" dirty="0" err="1" smtClean="0">
                <a:gradFill>
                  <a:gsLst>
                    <a:gs pos="0">
                      <a:srgbClr val="0A90FE"/>
                    </a:gs>
                    <a:gs pos="35000">
                      <a:srgbClr val="15EBB3"/>
                    </a:gs>
                    <a:gs pos="68000">
                      <a:srgbClr val="3DF193"/>
                    </a:gs>
                    <a:gs pos="100000">
                      <a:srgbClr val="92D050"/>
                    </a:gs>
                  </a:gsLst>
                  <a:lin ang="2700000" scaled="1"/>
                </a:gradFill>
              </a:rPr>
              <a:t>Leota</a:t>
            </a:r>
            <a:r>
              <a:rPr lang="en-US" dirty="0" smtClean="0">
                <a:gradFill>
                  <a:gsLst>
                    <a:gs pos="0">
                      <a:srgbClr val="0A90FE"/>
                    </a:gs>
                    <a:gs pos="35000">
                      <a:srgbClr val="15EBB3"/>
                    </a:gs>
                    <a:gs pos="68000">
                      <a:srgbClr val="3DF193"/>
                    </a:gs>
                    <a:gs pos="100000">
                      <a:srgbClr val="92D050"/>
                    </a:gs>
                  </a:gsLst>
                  <a:lin ang="2700000" scaled="1"/>
                </a:gradFill>
              </a:rPr>
              <a:t> Shropshire</a:t>
            </a:r>
          </a:p>
          <a:p>
            <a:r>
              <a:rPr lang="en-US" dirty="0" smtClean="0">
                <a:gradFill>
                  <a:gsLst>
                    <a:gs pos="0">
                      <a:srgbClr val="0A90FE"/>
                    </a:gs>
                    <a:gs pos="35000">
                      <a:srgbClr val="15EBB3"/>
                    </a:gs>
                    <a:gs pos="68000">
                      <a:srgbClr val="3DF193"/>
                    </a:gs>
                    <a:gs pos="100000">
                      <a:srgbClr val="92D050"/>
                    </a:gs>
                  </a:gsLst>
                  <a:lin ang="2700000" scaled="1"/>
                </a:gradFill>
              </a:rPr>
              <a:t>LS 560 – Dr. </a:t>
            </a:r>
            <a:r>
              <a:rPr lang="en-US" dirty="0" err="1" smtClean="0">
                <a:gradFill>
                  <a:gsLst>
                    <a:gs pos="0">
                      <a:srgbClr val="0A90FE"/>
                    </a:gs>
                    <a:gs pos="35000">
                      <a:srgbClr val="15EBB3"/>
                    </a:gs>
                    <a:gs pos="68000">
                      <a:srgbClr val="3DF193"/>
                    </a:gs>
                    <a:gs pos="100000">
                      <a:srgbClr val="92D050"/>
                    </a:gs>
                  </a:gsLst>
                  <a:lin ang="2700000" scaled="1"/>
                </a:gradFill>
              </a:rPr>
              <a:t>Bonicci</a:t>
            </a:r>
            <a:r>
              <a:rPr lang="en-US" dirty="0" smtClean="0">
                <a:gradFill>
                  <a:gsLst>
                    <a:gs pos="0">
                      <a:srgbClr val="0A90FE"/>
                    </a:gs>
                    <a:gs pos="35000">
                      <a:srgbClr val="15EBB3"/>
                    </a:gs>
                    <a:gs pos="68000">
                      <a:srgbClr val="3DF193"/>
                    </a:gs>
                    <a:gs pos="100000">
                      <a:srgbClr val="92D050"/>
                    </a:gs>
                  </a:gsLst>
                  <a:lin ang="2700000" scaled="1"/>
                </a:gradFill>
              </a:rPr>
              <a:t> </a:t>
            </a:r>
            <a:r>
              <a:rPr lang="en-US" smtClean="0">
                <a:gradFill>
                  <a:gsLst>
                    <a:gs pos="0">
                      <a:srgbClr val="0A90FE"/>
                    </a:gs>
                    <a:gs pos="35000">
                      <a:srgbClr val="15EBB3"/>
                    </a:gs>
                    <a:gs pos="68000">
                      <a:srgbClr val="3DF193"/>
                    </a:gs>
                    <a:gs pos="100000">
                      <a:srgbClr val="92D050"/>
                    </a:gs>
                  </a:gsLst>
                  <a:lin ang="2700000" scaled="1"/>
                </a:gradFill>
              </a:rPr>
              <a:t>– Spring 2016</a:t>
            </a:r>
            <a:endParaRPr lang="en-US" dirty="0" smtClean="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94009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04" t="8932" r="48574" b="24780"/>
          <a:stretch/>
        </p:blipFill>
        <p:spPr>
          <a:xfrm>
            <a:off x="6126480" y="1737360"/>
            <a:ext cx="5400484"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9</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Display current month calendar</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00125" y="2185988"/>
            <a:ext cx="4886325" cy="64633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a:t>
            </a:r>
            <a:r>
              <a:rPr lang="en-US" dirty="0" err="1" smtClean="0">
                <a:gradFill>
                  <a:gsLst>
                    <a:gs pos="0">
                      <a:srgbClr val="0A90FE"/>
                    </a:gs>
                    <a:gs pos="35000">
                      <a:srgbClr val="15EBB3"/>
                    </a:gs>
                    <a:gs pos="68000">
                      <a:srgbClr val="3DF193"/>
                    </a:gs>
                    <a:gs pos="100000">
                      <a:srgbClr val="92D050"/>
                    </a:gs>
                  </a:gsLst>
                  <a:lin ang="2700000" scaled="1"/>
                </a:gradFill>
              </a:rPr>
              <a:t>cal</a:t>
            </a:r>
            <a:r>
              <a:rPr lang="en-US" dirty="0" smtClean="0">
                <a:gradFill>
                  <a:gsLst>
                    <a:gs pos="0">
                      <a:srgbClr val="0A90FE"/>
                    </a:gs>
                    <a:gs pos="35000">
                      <a:srgbClr val="15EBB3"/>
                    </a:gs>
                    <a:gs pos="68000">
                      <a:srgbClr val="3DF193"/>
                    </a:gs>
                    <a:gs pos="100000">
                      <a:srgbClr val="92D050"/>
                    </a:gs>
                  </a:gsLst>
                  <a:lin ang="2700000" scaled="1"/>
                </a:gradFill>
              </a:rPr>
              <a:t>} command allows users to display a simple calendar of the current month.</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985839" y="3557588"/>
            <a:ext cx="4900612" cy="2308324"/>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Like the {date} command earlier, this feature allows the user to verify what month the server currently has data for, in order to explain or fix any temporal issues on webpage with temporal features. It is also a quick and easy way to plan such temporal features, such as timing of release dates for updates to coordinate with certain days of the week.</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005348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224" t="9000" r="48615" b="24994"/>
          <a:stretch/>
        </p:blipFill>
        <p:spPr>
          <a:xfrm>
            <a:off x="6126480" y="1737360"/>
            <a:ext cx="5440682"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10</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Delete directory</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28700" y="2185988"/>
            <a:ext cx="4814888"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a:t>
            </a:r>
            <a:r>
              <a:rPr lang="en-US" dirty="0" err="1" smtClean="0">
                <a:gradFill>
                  <a:gsLst>
                    <a:gs pos="0">
                      <a:srgbClr val="0A90FE"/>
                    </a:gs>
                    <a:gs pos="35000">
                      <a:srgbClr val="15EBB3"/>
                    </a:gs>
                    <a:gs pos="68000">
                      <a:srgbClr val="3DF193"/>
                    </a:gs>
                    <a:gs pos="100000">
                      <a:srgbClr val="92D050"/>
                    </a:gs>
                  </a:gsLst>
                  <a:lin ang="2700000" scaled="1"/>
                </a:gradFill>
              </a:rPr>
              <a:t>rmdir</a:t>
            </a:r>
            <a:r>
              <a:rPr lang="en-US" dirty="0" smtClean="0">
                <a:gradFill>
                  <a:gsLst>
                    <a:gs pos="0">
                      <a:srgbClr val="0A90FE"/>
                    </a:gs>
                    <a:gs pos="35000">
                      <a:srgbClr val="15EBB3"/>
                    </a:gs>
                    <a:gs pos="68000">
                      <a:srgbClr val="3DF193"/>
                    </a:gs>
                    <a:gs pos="100000">
                      <a:srgbClr val="92D050"/>
                    </a:gs>
                  </a:gsLst>
                  <a:lin ang="2700000" scaled="1"/>
                </a:gradFill>
              </a:rPr>
              <a:t>} command, followed by the name of a directory, enables the user to delete a given file directory.</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00125" y="3657600"/>
            <a:ext cx="4843463" cy="2031325"/>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is an extremely powerful feature, which enables the user to delete entire file directories. This demonstrates the full power of the Unix command system, as it can allow the user to delete entire websites or content folders. An effective tool for organizing, it is also a dangerous tool and should be used carefully.</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440040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73" t="9061" r="48534" b="24980"/>
          <a:stretch/>
        </p:blipFill>
        <p:spPr>
          <a:xfrm>
            <a:off x="6126480" y="1737360"/>
            <a:ext cx="5423815"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11</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List files in root</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42987" y="2314575"/>
            <a:ext cx="4872037"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{ls} command allows the user to list the files contained within the folder they are browsing. </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00125" y="3829050"/>
            <a:ext cx="4914899" cy="2031325"/>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is perhaps the most useful, and most heavily utilized command thus far. The list feature allows the user to view the files present within which the user is browsing. It allows the user to visually verify any changes in structure or organization that have been made, as well as verify the presence of necessary files.</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573409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298" t="9000" r="48417" b="24994"/>
          <a:stretch/>
        </p:blipFill>
        <p:spPr>
          <a:xfrm>
            <a:off x="6126480" y="1737360"/>
            <a:ext cx="5455919"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a:t>
            </a:r>
            <a:r>
              <a:rPr lang="en-US" sz="4800" b="1" dirty="0" smtClean="0">
                <a:gradFill>
                  <a:gsLst>
                    <a:gs pos="0">
                      <a:srgbClr val="0A90FE"/>
                    </a:gs>
                    <a:gs pos="35000">
                      <a:srgbClr val="15EBB3"/>
                    </a:gs>
                    <a:gs pos="68000">
                      <a:srgbClr val="3DF193"/>
                    </a:gs>
                    <a:gs pos="100000">
                      <a:srgbClr val="92D050"/>
                    </a:gs>
                  </a:gsLst>
                  <a:lin ang="2700000" scaled="1"/>
                </a:gradFill>
              </a:rPr>
              <a:t>Competency 12</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DRWRXR – Meanings </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71450" y="1857375"/>
            <a:ext cx="5765006"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As shown, the {ls –l} feature produces a detailed list of files within a directory, complete with what permissions have been enabled for various groups.</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71450" y="2947392"/>
            <a:ext cx="5714999"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The locations of the letters in the permission string indicate various types of users and what permissions are enabled for each group.</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6" name="TextBox 5"/>
          <p:cNvSpPr txBox="1"/>
          <p:nvPr/>
        </p:nvSpPr>
        <p:spPr>
          <a:xfrm>
            <a:off x="70533" y="3870722"/>
            <a:ext cx="1535334" cy="1292662"/>
          </a:xfrm>
          <a:prstGeom prst="rect">
            <a:avLst/>
          </a:prstGeom>
          <a:noFill/>
        </p:spPr>
        <p:txBody>
          <a:bodyPr wrap="square" rtlCol="0">
            <a:spAutoFit/>
          </a:bodyPr>
          <a:lstStyle/>
          <a:p>
            <a:pPr algn="ctr"/>
            <a:r>
              <a:rPr lang="en-US" sz="2400" b="1" dirty="0">
                <a:gradFill>
                  <a:gsLst>
                    <a:gs pos="0">
                      <a:srgbClr val="0A90FE"/>
                    </a:gs>
                    <a:gs pos="35000">
                      <a:srgbClr val="15EBB3"/>
                    </a:gs>
                    <a:gs pos="68000">
                      <a:srgbClr val="3DF193"/>
                    </a:gs>
                    <a:gs pos="100000">
                      <a:srgbClr val="92D050"/>
                    </a:gs>
                  </a:gsLst>
                  <a:lin ang="2700000" scaled="1"/>
                </a:gradFill>
              </a:rPr>
              <a:t>d</a:t>
            </a:r>
            <a:endParaRPr lang="en-US" sz="2400" b="1" dirty="0" smtClean="0">
              <a:gradFill>
                <a:gsLst>
                  <a:gs pos="0">
                    <a:srgbClr val="0A90FE"/>
                  </a:gs>
                  <a:gs pos="35000">
                    <a:srgbClr val="15EBB3"/>
                  </a:gs>
                  <a:gs pos="68000">
                    <a:srgbClr val="3DF193"/>
                  </a:gs>
                  <a:gs pos="100000">
                    <a:srgbClr val="92D050"/>
                  </a:gs>
                </a:gsLst>
                <a:lin ang="2700000" scaled="1"/>
              </a:gradFill>
            </a:endParaRPr>
          </a:p>
          <a:p>
            <a:pPr algn="ctr"/>
            <a:r>
              <a:rPr lang="en-US" dirty="0" smtClean="0">
                <a:gradFill>
                  <a:gsLst>
                    <a:gs pos="0">
                      <a:srgbClr val="0A90FE"/>
                    </a:gs>
                    <a:gs pos="35000">
                      <a:srgbClr val="15EBB3"/>
                    </a:gs>
                    <a:gs pos="68000">
                      <a:srgbClr val="3DF193"/>
                    </a:gs>
                    <a:gs pos="100000">
                      <a:srgbClr val="92D050"/>
                    </a:gs>
                  </a:gsLst>
                  <a:lin ang="2700000" scaled="1"/>
                </a:gradFill>
              </a:rPr>
              <a:t>Identifies item as directory (d), or file (-)</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7" name="TextBox 6"/>
          <p:cNvSpPr txBox="1"/>
          <p:nvPr/>
        </p:nvSpPr>
        <p:spPr>
          <a:xfrm>
            <a:off x="1605867" y="3870722"/>
            <a:ext cx="1355222" cy="1292662"/>
          </a:xfrm>
          <a:prstGeom prst="rect">
            <a:avLst/>
          </a:prstGeom>
          <a:noFill/>
        </p:spPr>
        <p:txBody>
          <a:bodyPr wrap="square" rtlCol="0">
            <a:spAutoFit/>
          </a:bodyPr>
          <a:lstStyle/>
          <a:p>
            <a:pPr algn="ctr"/>
            <a:r>
              <a:rPr lang="en-US" sz="2400" b="1" dirty="0" err="1">
                <a:gradFill>
                  <a:gsLst>
                    <a:gs pos="0">
                      <a:srgbClr val="0A90FE"/>
                    </a:gs>
                    <a:gs pos="35000">
                      <a:srgbClr val="15EBB3"/>
                    </a:gs>
                    <a:gs pos="68000">
                      <a:srgbClr val="3DF193"/>
                    </a:gs>
                    <a:gs pos="100000">
                      <a:srgbClr val="92D050"/>
                    </a:gs>
                  </a:gsLst>
                  <a:lin ang="2700000" scaled="1"/>
                </a:gradFill>
              </a:rPr>
              <a:t>r</a:t>
            </a:r>
            <a:r>
              <a:rPr lang="en-US" sz="2400" b="1" dirty="0" err="1" smtClean="0">
                <a:gradFill>
                  <a:gsLst>
                    <a:gs pos="0">
                      <a:srgbClr val="0A90FE"/>
                    </a:gs>
                    <a:gs pos="35000">
                      <a:srgbClr val="15EBB3"/>
                    </a:gs>
                    <a:gs pos="68000">
                      <a:srgbClr val="3DF193"/>
                    </a:gs>
                    <a:gs pos="100000">
                      <a:srgbClr val="92D050"/>
                    </a:gs>
                  </a:gsLst>
                  <a:lin ang="2700000" scaled="1"/>
                </a:gradFill>
              </a:rPr>
              <a:t>wx</a:t>
            </a:r>
            <a:endParaRPr lang="en-US" sz="2400" b="1" dirty="0" smtClean="0">
              <a:gradFill>
                <a:gsLst>
                  <a:gs pos="0">
                    <a:srgbClr val="0A90FE"/>
                  </a:gs>
                  <a:gs pos="35000">
                    <a:srgbClr val="15EBB3"/>
                  </a:gs>
                  <a:gs pos="68000">
                    <a:srgbClr val="3DF193"/>
                  </a:gs>
                  <a:gs pos="100000">
                    <a:srgbClr val="92D050"/>
                  </a:gs>
                </a:gsLst>
                <a:lin ang="2700000" scaled="1"/>
              </a:gradFill>
            </a:endParaRPr>
          </a:p>
          <a:p>
            <a:pPr algn="ctr"/>
            <a:r>
              <a:rPr lang="en-US" dirty="0" smtClean="0">
                <a:gradFill>
                  <a:gsLst>
                    <a:gs pos="0">
                      <a:srgbClr val="0A90FE"/>
                    </a:gs>
                    <a:gs pos="35000">
                      <a:srgbClr val="15EBB3"/>
                    </a:gs>
                    <a:gs pos="68000">
                      <a:srgbClr val="3DF193"/>
                    </a:gs>
                    <a:gs pos="100000">
                      <a:srgbClr val="92D050"/>
                    </a:gs>
                  </a:gsLst>
                  <a:lin ang="2700000" scaled="1"/>
                </a:gradFill>
              </a:rPr>
              <a:t>Permission available for the user.</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8" name="TextBox 7"/>
          <p:cNvSpPr txBox="1"/>
          <p:nvPr/>
        </p:nvSpPr>
        <p:spPr>
          <a:xfrm>
            <a:off x="2881584" y="3870722"/>
            <a:ext cx="1614840" cy="1569660"/>
          </a:xfrm>
          <a:prstGeom prst="rect">
            <a:avLst/>
          </a:prstGeom>
          <a:noFill/>
        </p:spPr>
        <p:txBody>
          <a:bodyPr wrap="square" rtlCol="0">
            <a:spAutoFit/>
          </a:bodyPr>
          <a:lstStyle/>
          <a:p>
            <a:pPr algn="ctr"/>
            <a:r>
              <a:rPr lang="en-US" sz="2400" b="1" dirty="0" smtClean="0">
                <a:gradFill>
                  <a:gsLst>
                    <a:gs pos="0">
                      <a:srgbClr val="0A90FE"/>
                    </a:gs>
                    <a:gs pos="35000">
                      <a:srgbClr val="15EBB3"/>
                    </a:gs>
                    <a:gs pos="68000">
                      <a:srgbClr val="3DF193"/>
                    </a:gs>
                    <a:gs pos="100000">
                      <a:srgbClr val="92D050"/>
                    </a:gs>
                  </a:gsLst>
                  <a:lin ang="2700000" scaled="1"/>
                </a:gradFill>
              </a:rPr>
              <a:t>r--</a:t>
            </a:r>
          </a:p>
          <a:p>
            <a:pPr algn="ctr"/>
            <a:r>
              <a:rPr lang="en-US" dirty="0" smtClean="0">
                <a:gradFill>
                  <a:gsLst>
                    <a:gs pos="0">
                      <a:srgbClr val="0A90FE"/>
                    </a:gs>
                    <a:gs pos="35000">
                      <a:srgbClr val="15EBB3"/>
                    </a:gs>
                    <a:gs pos="68000">
                      <a:srgbClr val="3DF193"/>
                    </a:gs>
                    <a:gs pos="100000">
                      <a:srgbClr val="92D050"/>
                    </a:gs>
                  </a:gsLst>
                  <a:lin ang="2700000" scaled="1"/>
                </a:gradFill>
              </a:rPr>
              <a:t>Permissions available for users in the same group.</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9" name="TextBox 8"/>
          <p:cNvSpPr txBox="1"/>
          <p:nvPr/>
        </p:nvSpPr>
        <p:spPr>
          <a:xfrm>
            <a:off x="4444131" y="3870722"/>
            <a:ext cx="1562334" cy="1292662"/>
          </a:xfrm>
          <a:prstGeom prst="rect">
            <a:avLst/>
          </a:prstGeom>
          <a:noFill/>
        </p:spPr>
        <p:txBody>
          <a:bodyPr wrap="square" rtlCol="0">
            <a:spAutoFit/>
          </a:bodyPr>
          <a:lstStyle/>
          <a:p>
            <a:pPr algn="ctr"/>
            <a:r>
              <a:rPr lang="en-US" sz="2400" b="1" dirty="0" smtClean="0">
                <a:gradFill>
                  <a:gsLst>
                    <a:gs pos="0">
                      <a:srgbClr val="0A90FE"/>
                    </a:gs>
                    <a:gs pos="35000">
                      <a:srgbClr val="15EBB3"/>
                    </a:gs>
                    <a:gs pos="68000">
                      <a:srgbClr val="3DF193"/>
                    </a:gs>
                    <a:gs pos="100000">
                      <a:srgbClr val="92D050"/>
                    </a:gs>
                  </a:gsLst>
                  <a:lin ang="2700000" scaled="1"/>
                </a:gradFill>
              </a:rPr>
              <a:t>--x</a:t>
            </a:r>
          </a:p>
          <a:p>
            <a:pPr algn="ctr"/>
            <a:r>
              <a:rPr lang="en-US" dirty="0" smtClean="0">
                <a:gradFill>
                  <a:gsLst>
                    <a:gs pos="0">
                      <a:srgbClr val="0A90FE"/>
                    </a:gs>
                    <a:gs pos="35000">
                      <a:srgbClr val="15EBB3"/>
                    </a:gs>
                    <a:gs pos="68000">
                      <a:srgbClr val="3DF193"/>
                    </a:gs>
                    <a:gs pos="100000">
                      <a:srgbClr val="92D050"/>
                    </a:gs>
                  </a:gsLst>
                  <a:lin ang="2700000" scaled="1"/>
                </a:gradFill>
              </a:rPr>
              <a:t>Permissions available for everyone else.</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10" name="TextBox 9"/>
          <p:cNvSpPr txBox="1"/>
          <p:nvPr/>
        </p:nvSpPr>
        <p:spPr>
          <a:xfrm>
            <a:off x="333499" y="5440382"/>
            <a:ext cx="5390899" cy="923330"/>
          </a:xfrm>
          <a:prstGeom prst="rect">
            <a:avLst/>
          </a:prstGeom>
          <a:noFill/>
        </p:spPr>
        <p:txBody>
          <a:bodyPr wrap="none" rtlCol="0">
            <a:spAutoFit/>
          </a:bodyPr>
          <a:lstStyle/>
          <a:p>
            <a:r>
              <a:rPr lang="en-US" b="1" dirty="0">
                <a:gradFill>
                  <a:gsLst>
                    <a:gs pos="0">
                      <a:srgbClr val="0A90FE"/>
                    </a:gs>
                    <a:gs pos="35000">
                      <a:srgbClr val="15EBB3"/>
                    </a:gs>
                    <a:gs pos="68000">
                      <a:srgbClr val="3DF193"/>
                    </a:gs>
                    <a:gs pos="100000">
                      <a:srgbClr val="92D050"/>
                    </a:gs>
                  </a:gsLst>
                  <a:lin ang="2700000" scaled="1"/>
                </a:gradFill>
              </a:rPr>
              <a:t>r</a:t>
            </a:r>
            <a:r>
              <a:rPr lang="en-US" dirty="0" smtClean="0">
                <a:gradFill>
                  <a:gsLst>
                    <a:gs pos="0">
                      <a:srgbClr val="0A90FE"/>
                    </a:gs>
                    <a:gs pos="35000">
                      <a:srgbClr val="15EBB3"/>
                    </a:gs>
                    <a:gs pos="68000">
                      <a:srgbClr val="3DF193"/>
                    </a:gs>
                    <a:gs pos="100000">
                      <a:srgbClr val="92D050"/>
                    </a:gs>
                  </a:gsLst>
                  <a:lin ang="2700000" scaled="1"/>
                </a:gradFill>
              </a:rPr>
              <a:t> – Permission to </a:t>
            </a:r>
            <a:r>
              <a:rPr lang="en-US" b="1" dirty="0" smtClean="0">
                <a:solidFill>
                  <a:srgbClr val="C00000"/>
                </a:solidFill>
              </a:rPr>
              <a:t>r</a:t>
            </a:r>
            <a:r>
              <a:rPr lang="en-US" dirty="0" smtClean="0">
                <a:gradFill>
                  <a:gsLst>
                    <a:gs pos="0">
                      <a:srgbClr val="0A90FE"/>
                    </a:gs>
                    <a:gs pos="35000">
                      <a:srgbClr val="15EBB3"/>
                    </a:gs>
                    <a:gs pos="68000">
                      <a:srgbClr val="3DF193"/>
                    </a:gs>
                    <a:gs pos="100000">
                      <a:srgbClr val="92D050"/>
                    </a:gs>
                  </a:gsLst>
                  <a:lin ang="2700000" scaled="1"/>
                </a:gradFill>
              </a:rPr>
              <a:t>ead or view the file or directory.</a:t>
            </a:r>
          </a:p>
          <a:p>
            <a:r>
              <a:rPr lang="en-US" b="1" dirty="0" smtClean="0">
                <a:gradFill>
                  <a:gsLst>
                    <a:gs pos="0">
                      <a:srgbClr val="0A90FE"/>
                    </a:gs>
                    <a:gs pos="35000">
                      <a:srgbClr val="15EBB3"/>
                    </a:gs>
                    <a:gs pos="68000">
                      <a:srgbClr val="3DF193"/>
                    </a:gs>
                    <a:gs pos="100000">
                      <a:srgbClr val="92D050"/>
                    </a:gs>
                  </a:gsLst>
                  <a:lin ang="2700000" scaled="1"/>
                </a:gradFill>
              </a:rPr>
              <a:t>w </a:t>
            </a:r>
            <a:r>
              <a:rPr lang="en-US" dirty="0" smtClean="0">
                <a:gradFill>
                  <a:gsLst>
                    <a:gs pos="0">
                      <a:srgbClr val="0A90FE"/>
                    </a:gs>
                    <a:gs pos="35000">
                      <a:srgbClr val="15EBB3"/>
                    </a:gs>
                    <a:gs pos="68000">
                      <a:srgbClr val="3DF193"/>
                    </a:gs>
                    <a:gs pos="100000">
                      <a:srgbClr val="92D050"/>
                    </a:gs>
                  </a:gsLst>
                  <a:lin ang="2700000" scaled="1"/>
                </a:gradFill>
              </a:rPr>
              <a:t>– Permission to over</a:t>
            </a:r>
            <a:r>
              <a:rPr lang="en-US" b="1" dirty="0" smtClean="0">
                <a:solidFill>
                  <a:srgbClr val="C00000"/>
                </a:solidFill>
              </a:rPr>
              <a:t>w</a:t>
            </a:r>
            <a:r>
              <a:rPr lang="en-US" dirty="0" smtClean="0">
                <a:gradFill>
                  <a:gsLst>
                    <a:gs pos="0">
                      <a:srgbClr val="0A90FE"/>
                    </a:gs>
                    <a:gs pos="35000">
                      <a:srgbClr val="15EBB3"/>
                    </a:gs>
                    <a:gs pos="68000">
                      <a:srgbClr val="3DF193"/>
                    </a:gs>
                    <a:gs pos="100000">
                      <a:srgbClr val="92D050"/>
                    </a:gs>
                  </a:gsLst>
                  <a:lin ang="2700000" scaled="1"/>
                </a:gradFill>
              </a:rPr>
              <a:t>rite the file or directory.</a:t>
            </a:r>
          </a:p>
          <a:p>
            <a:r>
              <a:rPr lang="en-US" b="1" dirty="0" smtClean="0">
                <a:gradFill>
                  <a:gsLst>
                    <a:gs pos="0">
                      <a:srgbClr val="0A90FE"/>
                    </a:gs>
                    <a:gs pos="35000">
                      <a:srgbClr val="15EBB3"/>
                    </a:gs>
                    <a:gs pos="68000">
                      <a:srgbClr val="3DF193"/>
                    </a:gs>
                    <a:gs pos="100000">
                      <a:srgbClr val="92D050"/>
                    </a:gs>
                  </a:gsLst>
                  <a:lin ang="2700000" scaled="1"/>
                </a:gradFill>
              </a:rPr>
              <a:t>x </a:t>
            </a:r>
            <a:r>
              <a:rPr lang="en-US" dirty="0" smtClean="0">
                <a:gradFill>
                  <a:gsLst>
                    <a:gs pos="0">
                      <a:srgbClr val="0A90FE"/>
                    </a:gs>
                    <a:gs pos="35000">
                      <a:srgbClr val="15EBB3"/>
                    </a:gs>
                    <a:gs pos="68000">
                      <a:srgbClr val="3DF193"/>
                    </a:gs>
                    <a:gs pos="100000">
                      <a:srgbClr val="92D050"/>
                    </a:gs>
                  </a:gsLst>
                  <a:lin ang="2700000" scaled="1"/>
                </a:gradFill>
              </a:rPr>
              <a:t>– Permission to e</a:t>
            </a:r>
            <a:r>
              <a:rPr lang="en-US" b="1" dirty="0" smtClean="0">
                <a:solidFill>
                  <a:srgbClr val="C00000"/>
                </a:solidFill>
              </a:rPr>
              <a:t>x</a:t>
            </a:r>
            <a:r>
              <a:rPr lang="en-US" dirty="0" smtClean="0">
                <a:gradFill>
                  <a:gsLst>
                    <a:gs pos="0">
                      <a:srgbClr val="0A90FE"/>
                    </a:gs>
                    <a:gs pos="35000">
                      <a:srgbClr val="15EBB3"/>
                    </a:gs>
                    <a:gs pos="68000">
                      <a:srgbClr val="3DF193"/>
                    </a:gs>
                    <a:gs pos="100000">
                      <a:srgbClr val="92D050"/>
                    </a:gs>
                  </a:gsLst>
                  <a:lin ang="2700000" scaled="1"/>
                </a:gradFill>
              </a:rPr>
              <a:t>ecute or utilize the file or directory.</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1997920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94" t="8871" r="48434" b="25001"/>
          <a:stretch/>
        </p:blipFill>
        <p:spPr>
          <a:xfrm>
            <a:off x="6126480" y="1737360"/>
            <a:ext cx="5491976"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13</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Search within a file</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85850" y="2271713"/>
            <a:ext cx="4672013" cy="1200329"/>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{grep} command, followed by a character string, followed by a file name, allows the user to search within the given file for the given character string.</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85850" y="4000500"/>
            <a:ext cx="4843463" cy="1754326"/>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The ability to display a list of instances of a particular character string is extremely useful for debugging and locating errors within the files themselves, and not merely with the organizational structure of the file system.</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474028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13" t="9035" r="48502" b="25022"/>
          <a:stretch/>
        </p:blipFill>
        <p:spPr>
          <a:xfrm>
            <a:off x="6126480" y="1737360"/>
            <a:ext cx="5448820"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14</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a:gradFill>
                  <a:gsLst>
                    <a:gs pos="0">
                      <a:srgbClr val="0A90FE"/>
                    </a:gs>
                    <a:gs pos="35000">
                      <a:srgbClr val="15EBB3"/>
                    </a:gs>
                    <a:gs pos="68000">
                      <a:srgbClr val="3DF193"/>
                    </a:gs>
                    <a:gs pos="100000">
                      <a:srgbClr val="92D050"/>
                    </a:gs>
                  </a:gsLst>
                  <a:lin ang="2700000" scaled="1"/>
                </a:gradFill>
              </a:rPr>
              <a:t>Logging </a:t>
            </a:r>
            <a:r>
              <a:rPr lang="en-US" sz="4800" b="1" dirty="0" smtClean="0">
                <a:gradFill>
                  <a:gsLst>
                    <a:gs pos="0">
                      <a:srgbClr val="0A90FE"/>
                    </a:gs>
                    <a:gs pos="35000">
                      <a:srgbClr val="15EBB3"/>
                    </a:gs>
                    <a:gs pos="68000">
                      <a:srgbClr val="3DF193"/>
                    </a:gs>
                    <a:gs pos="100000">
                      <a:srgbClr val="92D050"/>
                    </a:gs>
                  </a:gsLst>
                  <a:lin ang="2700000" scaled="1"/>
                </a:gradFill>
              </a:rPr>
              <a:t>out</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28701" y="2286000"/>
            <a:ext cx="4929188" cy="64633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{exit} command allows the user to safely log out of the system.</a:t>
            </a:r>
            <a:endParaRPr lang="en-US" dirty="0"/>
          </a:p>
        </p:txBody>
      </p:sp>
      <p:sp>
        <p:nvSpPr>
          <p:cNvPr id="5" name="TextBox 4"/>
          <p:cNvSpPr txBox="1"/>
          <p:nvPr/>
        </p:nvSpPr>
        <p:spPr>
          <a:xfrm>
            <a:off x="1028701" y="3527643"/>
            <a:ext cx="4843463" cy="2585323"/>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is extremely useful in terms of security.  Having demonstrated the power of the Unix command prompt, and what possibilities exist for mayhem, it is important not to leave an open unsecured connection for anyone to utilize. Logging off is important to prevent any malicious interloper from doing all manner of damage, such as deleting entire file directories using a logged on secure server.</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951756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a:t>
            </a:r>
            <a:r>
              <a:rPr lang="en-US" sz="4800" b="1" dirty="0" smtClean="0">
                <a:gradFill>
                  <a:gsLst>
                    <a:gs pos="0">
                      <a:srgbClr val="0A90FE"/>
                    </a:gs>
                    <a:gs pos="35000">
                      <a:srgbClr val="15EBB3"/>
                    </a:gs>
                    <a:gs pos="68000">
                      <a:srgbClr val="3DF193"/>
                    </a:gs>
                    <a:gs pos="100000">
                      <a:srgbClr val="92D050"/>
                    </a:gs>
                  </a:gsLst>
                  <a:lin ang="2700000" scaled="1"/>
                </a:gradFill>
              </a:rPr>
              <a:t>Bonus Competency</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Getting Help</a:t>
            </a:r>
            <a:endParaRPr lang="en-US" sz="4800" dirty="0"/>
          </a:p>
        </p:txBody>
      </p:sp>
      <p:pic>
        <p:nvPicPr>
          <p:cNvPr id="4" name="Picture 3"/>
          <p:cNvPicPr>
            <a:picLocks noChangeAspect="1"/>
          </p:cNvPicPr>
          <p:nvPr/>
        </p:nvPicPr>
        <p:blipFill rotWithShape="1">
          <a:blip r:embed="rId2"/>
          <a:srcRect l="4356" t="11415" r="51611" b="22569"/>
          <a:stretch/>
        </p:blipFill>
        <p:spPr>
          <a:xfrm>
            <a:off x="6126481" y="1737360"/>
            <a:ext cx="5424177" cy="4572000"/>
          </a:xfrm>
          <a:prstGeom prst="rect">
            <a:avLst/>
          </a:prstGeom>
        </p:spPr>
      </p:pic>
      <p:sp>
        <p:nvSpPr>
          <p:cNvPr id="6" name="TextBox 5"/>
          <p:cNvSpPr txBox="1"/>
          <p:nvPr/>
        </p:nvSpPr>
        <p:spPr>
          <a:xfrm>
            <a:off x="1176338" y="2162473"/>
            <a:ext cx="4591050" cy="1200329"/>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{man} command followed by the name of the command you want information on displays a description of the command.</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7" name="TextBox 6"/>
          <p:cNvSpPr txBox="1"/>
          <p:nvPr/>
        </p:nvSpPr>
        <p:spPr>
          <a:xfrm>
            <a:off x="1176337" y="3843339"/>
            <a:ext cx="4591050" cy="1754326"/>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The {man} command opens up a whole new range of possibilities for learning potential, and enables the user to examine the usefulness of any command in the system individually in order to determine the correct course of action.</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34407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Bonus Competency</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Clear Screen</a:t>
            </a:r>
            <a:endParaRPr lang="en-US" sz="4800" dirty="0"/>
          </a:p>
        </p:txBody>
      </p:sp>
      <p:pic>
        <p:nvPicPr>
          <p:cNvPr id="3" name="Picture 2"/>
          <p:cNvPicPr>
            <a:picLocks noChangeAspect="1"/>
          </p:cNvPicPr>
          <p:nvPr/>
        </p:nvPicPr>
        <p:blipFill rotWithShape="1">
          <a:blip r:embed="rId2"/>
          <a:srcRect l="10878" t="11406" r="45022" b="22500"/>
          <a:stretch/>
        </p:blipFill>
        <p:spPr>
          <a:xfrm>
            <a:off x="6126480" y="1737360"/>
            <a:ext cx="5425873" cy="4572000"/>
          </a:xfrm>
          <a:prstGeom prst="rect">
            <a:avLst/>
          </a:prstGeom>
        </p:spPr>
      </p:pic>
      <p:sp>
        <p:nvSpPr>
          <p:cNvPr id="4" name="TextBox 3"/>
          <p:cNvSpPr txBox="1"/>
          <p:nvPr/>
        </p:nvSpPr>
        <p:spPr>
          <a:xfrm>
            <a:off x="1233487" y="2185988"/>
            <a:ext cx="4595813" cy="64633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{clear} command clears the screen of any and all previous commands.</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233486" y="3327619"/>
            <a:ext cx="4724401" cy="2585323"/>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is particularly useful for security, as it erases previous commands so that any onlookers or interlopers can’t see what areas the user is working with, and what types of files the user has access to. Additionally, this command is useful simply for de-cluttering of the work station, in order to gain more grasp of the current task, dependent on the work style of the user.</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166375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chor="t" anchorCtr="0">
            <a:noAutofit/>
          </a:bodyPr>
          <a:lstStyle/>
          <a:p>
            <a:r>
              <a:rPr lang="en-US" sz="4800" b="1" dirty="0" smtClean="0">
                <a:gradFill flip="none" rotWithShape="1">
                  <a:gsLst>
                    <a:gs pos="0">
                      <a:srgbClr val="0A90FE"/>
                    </a:gs>
                    <a:gs pos="35000">
                      <a:srgbClr val="15EBB3"/>
                    </a:gs>
                    <a:gs pos="68000">
                      <a:srgbClr val="3DF193"/>
                    </a:gs>
                    <a:gs pos="100000">
                      <a:srgbClr val="92D050"/>
                    </a:gs>
                  </a:gsLst>
                  <a:lin ang="2700000" scaled="1"/>
                  <a:tileRect/>
                </a:gradFill>
              </a:rPr>
              <a:t>Unix Presentation – </a:t>
            </a:r>
            <a:r>
              <a:rPr lang="en-US" sz="4800" b="1" dirty="0">
                <a:gradFill flip="none" rotWithShape="1">
                  <a:gsLst>
                    <a:gs pos="0">
                      <a:srgbClr val="0A90FE"/>
                    </a:gs>
                    <a:gs pos="35000">
                      <a:srgbClr val="15EBB3"/>
                    </a:gs>
                    <a:gs pos="68000">
                      <a:srgbClr val="3DF193"/>
                    </a:gs>
                    <a:gs pos="100000">
                      <a:srgbClr val="92D050"/>
                    </a:gs>
                  </a:gsLst>
                  <a:lin ang="2700000" scaled="1"/>
                  <a:tileRect/>
                </a:gradFill>
              </a:rPr>
              <a:t>Competency</a:t>
            </a:r>
            <a:r>
              <a:rPr lang="en-US" sz="4800" b="1" dirty="0" smtClean="0">
                <a:gradFill flip="none" rotWithShape="1">
                  <a:gsLst>
                    <a:gs pos="0">
                      <a:srgbClr val="0A90FE"/>
                    </a:gs>
                    <a:gs pos="35000">
                      <a:srgbClr val="15EBB3"/>
                    </a:gs>
                    <a:gs pos="68000">
                      <a:srgbClr val="3DF193"/>
                    </a:gs>
                    <a:gs pos="100000">
                      <a:srgbClr val="92D050"/>
                    </a:gs>
                  </a:gsLst>
                  <a:lin ang="2700000" scaled="1"/>
                  <a:tileRect/>
                </a:gradFill>
              </a:rPr>
              <a:t> 1</a:t>
            </a:r>
            <a:br>
              <a:rPr lang="en-US" sz="4800" b="1" dirty="0" smtClean="0">
                <a:gradFill flip="none" rotWithShape="1">
                  <a:gsLst>
                    <a:gs pos="0">
                      <a:srgbClr val="0A90FE"/>
                    </a:gs>
                    <a:gs pos="35000">
                      <a:srgbClr val="15EBB3"/>
                    </a:gs>
                    <a:gs pos="68000">
                      <a:srgbClr val="3DF193"/>
                    </a:gs>
                    <a:gs pos="100000">
                      <a:srgbClr val="92D050"/>
                    </a:gs>
                  </a:gsLst>
                  <a:lin ang="2700000" scaled="1"/>
                  <a:tileRect/>
                </a:gradFill>
              </a:rPr>
            </a:br>
            <a:r>
              <a:rPr lang="en-US" sz="4800" b="1" dirty="0" smtClean="0">
                <a:gradFill flip="none" rotWithShape="1">
                  <a:gsLst>
                    <a:gs pos="0">
                      <a:srgbClr val="0A90FE"/>
                    </a:gs>
                    <a:gs pos="35000">
                      <a:srgbClr val="15EBB3"/>
                    </a:gs>
                    <a:gs pos="68000">
                      <a:srgbClr val="3DF193"/>
                    </a:gs>
                    <a:gs pos="100000">
                      <a:srgbClr val="92D050"/>
                    </a:gs>
                  </a:gsLst>
                  <a:lin ang="2700000" scaled="1"/>
                  <a:tileRect/>
                </a:gradFill>
              </a:rPr>
              <a:t>Logging in</a:t>
            </a:r>
            <a:endParaRPr lang="en-US" sz="4800" b="1" dirty="0">
              <a:gradFill flip="none" rotWithShape="1">
                <a:gsLst>
                  <a:gs pos="0">
                    <a:srgbClr val="0A90FE"/>
                  </a:gs>
                  <a:gs pos="35000">
                    <a:srgbClr val="15EBB3"/>
                  </a:gs>
                  <a:gs pos="68000">
                    <a:srgbClr val="3DF193"/>
                  </a:gs>
                  <a:gs pos="100000">
                    <a:srgbClr val="92D050"/>
                  </a:gs>
                </a:gsLst>
                <a:lin ang="2700000" scaled="1"/>
                <a:tileRect/>
              </a:gradFill>
            </a:endParaRPr>
          </a:p>
        </p:txBody>
      </p:sp>
      <p:pic>
        <p:nvPicPr>
          <p:cNvPr id="4" name="Picture 3"/>
          <p:cNvPicPr>
            <a:picLocks noChangeAspect="1"/>
          </p:cNvPicPr>
          <p:nvPr/>
        </p:nvPicPr>
        <p:blipFill rotWithShape="1">
          <a:blip r:embed="rId2"/>
          <a:srcRect l="7297" t="8972" r="48394" b="25230"/>
          <a:stretch/>
        </p:blipFill>
        <p:spPr>
          <a:xfrm>
            <a:off x="6126480" y="1737360"/>
            <a:ext cx="5476165" cy="4572000"/>
          </a:xfrm>
          <a:prstGeom prst="rect">
            <a:avLst/>
          </a:prstGeom>
        </p:spPr>
      </p:pic>
      <p:sp>
        <p:nvSpPr>
          <p:cNvPr id="6" name="TextBox 5"/>
          <p:cNvSpPr txBox="1"/>
          <p:nvPr/>
        </p:nvSpPr>
        <p:spPr>
          <a:xfrm>
            <a:off x="1085850" y="2271712"/>
            <a:ext cx="4300538"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With my  windows machine, the quick connect button does the work of the command.</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7" name="TextBox 6"/>
          <p:cNvSpPr txBox="1"/>
          <p:nvPr/>
        </p:nvSpPr>
        <p:spPr>
          <a:xfrm>
            <a:off x="1085850" y="3918347"/>
            <a:ext cx="4478063" cy="1754326"/>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enables the user to log into the Unix system. It enables the user to utilize all the other Unix commands in this presentation. It allows the user to access a secure server, and manipulate files and permissions on the secure server.</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459938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13" t="8900" r="48504" b="24585"/>
          <a:stretch/>
        </p:blipFill>
        <p:spPr>
          <a:xfrm>
            <a:off x="6126480" y="1737360"/>
            <a:ext cx="5401733" cy="4572000"/>
          </a:xfrm>
          <a:prstGeom prst="rect">
            <a:avLst/>
          </a:prstGeom>
        </p:spPr>
      </p:pic>
      <p:sp>
        <p:nvSpPr>
          <p:cNvPr id="3" name="Title 2"/>
          <p:cNvSpPr>
            <a:spLocks noGrp="1"/>
          </p:cNvSpPr>
          <p:nvPr>
            <p:ph type="title"/>
          </p:nvPr>
        </p:nvSpPr>
        <p:spPr>
          <a:noFill/>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2</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Changing directory</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00125" y="2157413"/>
            <a:ext cx="4314825"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{cd} command allows the user to change the directory within which interaction with the server is taking place.</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14413" y="3871913"/>
            <a:ext cx="4729162" cy="2031325"/>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is crucial, because it conceptualizes the directory and file structure as a </a:t>
            </a:r>
            <a:r>
              <a:rPr lang="en-US" dirty="0" err="1" smtClean="0">
                <a:gradFill>
                  <a:gsLst>
                    <a:gs pos="0">
                      <a:srgbClr val="0A90FE"/>
                    </a:gs>
                    <a:gs pos="35000">
                      <a:srgbClr val="15EBB3"/>
                    </a:gs>
                    <a:gs pos="68000">
                      <a:srgbClr val="3DF193"/>
                    </a:gs>
                    <a:gs pos="100000">
                      <a:srgbClr val="92D050"/>
                    </a:gs>
                  </a:gsLst>
                  <a:lin ang="2700000" scaled="1"/>
                </a:gradFill>
              </a:rPr>
              <a:t>browsable</a:t>
            </a:r>
            <a:r>
              <a:rPr lang="en-US" dirty="0" smtClean="0">
                <a:gradFill>
                  <a:gsLst>
                    <a:gs pos="0">
                      <a:srgbClr val="0A90FE"/>
                    </a:gs>
                    <a:gs pos="35000">
                      <a:srgbClr val="15EBB3"/>
                    </a:gs>
                    <a:gs pos="68000">
                      <a:srgbClr val="3DF193"/>
                    </a:gs>
                    <a:gs pos="100000">
                      <a:srgbClr val="92D050"/>
                    </a:gs>
                  </a:gsLst>
                  <a:lin ang="2700000" scaled="1"/>
                </a:gradFill>
              </a:rPr>
              <a:t> substrate, within which the user can move effectively. The user can “relocate” to a directory in question, in order to more effectively browse and discover the nuances of the file structure and details of structural design.</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018469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181" t="9169" r="48639" b="24833"/>
          <a:stretch/>
        </p:blipFill>
        <p:spPr>
          <a:xfrm>
            <a:off x="6126480" y="1737360"/>
            <a:ext cx="5443641" cy="4572000"/>
          </a:xfrm>
          <a:prstGeom prst="rect">
            <a:avLst/>
          </a:prstGeom>
        </p:spPr>
      </p:pic>
      <p:sp>
        <p:nvSpPr>
          <p:cNvPr id="3" name="Title 2"/>
          <p:cNvSpPr>
            <a:spLocks noGrp="1"/>
          </p:cNvSpPr>
          <p:nvPr>
            <p:ph type="title"/>
          </p:nvPr>
        </p:nvSpPr>
        <p:spPr>
          <a:noFill/>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3</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Backing out of a directory</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14413" y="2300288"/>
            <a:ext cx="4829175" cy="2031325"/>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{cd ..} command, in the example shown allows the user to “back up” in spatial terms, and return to the parent directory within which they have browsed. Alternately, when jumping straight to the root directory {cd} can be used as a standalone function to return to the root.</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00125" y="4549676"/>
            <a:ext cx="4843463" cy="2308324"/>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function allows the user to spatially “back put” and “zoom in” again in order to compare files and directory structures. It is useful, not only for the establishment of spatial relationships for </a:t>
            </a:r>
            <a:r>
              <a:rPr lang="en-US" dirty="0" err="1" smtClean="0">
                <a:gradFill>
                  <a:gsLst>
                    <a:gs pos="0">
                      <a:srgbClr val="0A90FE"/>
                    </a:gs>
                    <a:gs pos="35000">
                      <a:srgbClr val="15EBB3"/>
                    </a:gs>
                    <a:gs pos="68000">
                      <a:srgbClr val="3DF193"/>
                    </a:gs>
                    <a:gs pos="100000">
                      <a:srgbClr val="92D050"/>
                    </a:gs>
                  </a:gsLst>
                  <a:lin ang="2700000" scaled="1"/>
                </a:gradFill>
              </a:rPr>
              <a:t>browsability</a:t>
            </a:r>
            <a:r>
              <a:rPr lang="en-US" dirty="0" smtClean="0">
                <a:gradFill>
                  <a:gsLst>
                    <a:gs pos="0">
                      <a:srgbClr val="0A90FE"/>
                    </a:gs>
                    <a:gs pos="35000">
                      <a:srgbClr val="15EBB3"/>
                    </a:gs>
                    <a:gs pos="68000">
                      <a:srgbClr val="3DF193"/>
                    </a:gs>
                    <a:gs pos="100000">
                      <a:srgbClr val="92D050"/>
                    </a:gs>
                  </a:gsLst>
                  <a:lin ang="2700000" scaled="1"/>
                </a:gradFill>
              </a:rPr>
              <a:t>, but also as a method of returning to previous points in the navigation for working more efficiently within the system.</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2587475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68" t="8990" r="48630" b="24821"/>
          <a:stretch/>
        </p:blipFill>
        <p:spPr>
          <a:xfrm>
            <a:off x="6126480" y="1737360"/>
            <a:ext cx="5406082"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4</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Creating a new directory</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100138" y="2185988"/>
            <a:ext cx="4686300" cy="1200329"/>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command {</a:t>
            </a:r>
            <a:r>
              <a:rPr lang="en-US" dirty="0" err="1" smtClean="0">
                <a:gradFill>
                  <a:gsLst>
                    <a:gs pos="0">
                      <a:srgbClr val="0A90FE"/>
                    </a:gs>
                    <a:gs pos="35000">
                      <a:srgbClr val="15EBB3"/>
                    </a:gs>
                    <a:gs pos="68000">
                      <a:srgbClr val="3DF193"/>
                    </a:gs>
                    <a:gs pos="100000">
                      <a:srgbClr val="92D050"/>
                    </a:gs>
                  </a:gsLst>
                  <a:lin ang="2700000" scaled="1"/>
                </a:gradFill>
              </a:rPr>
              <a:t>mkdir</a:t>
            </a:r>
            <a:r>
              <a:rPr lang="en-US" dirty="0" smtClean="0">
                <a:gradFill>
                  <a:gsLst>
                    <a:gs pos="0">
                      <a:srgbClr val="0A90FE"/>
                    </a:gs>
                    <a:gs pos="35000">
                      <a:srgbClr val="15EBB3"/>
                    </a:gs>
                    <a:gs pos="68000">
                      <a:srgbClr val="3DF193"/>
                    </a:gs>
                    <a:gs pos="100000">
                      <a:srgbClr val="92D050"/>
                    </a:gs>
                  </a:gsLst>
                  <a:lin ang="2700000" scaled="1"/>
                </a:gradFill>
              </a:rPr>
              <a:t>} followed by a directory name allows the user to create a new file directory, or a new folder within which to work.</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128713" y="3943350"/>
            <a:ext cx="4886325" cy="1754326"/>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begins to empowers the user to organize and alter the structure of the file directory, so that organizational sense can be maintained, without having to transfer and upload the same information again, simply to organize the file structure. </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1311374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04" t="9055" r="48625" b="24786"/>
          <a:stretch/>
        </p:blipFill>
        <p:spPr>
          <a:xfrm>
            <a:off x="6126480" y="1737360"/>
            <a:ext cx="5416828"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5</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Moving into created directory</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57275" y="2443163"/>
            <a:ext cx="4900613" cy="64633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{cd} command is utilized here again  to move within a created directory.</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42988" y="3771900"/>
            <a:ext cx="4772025" cy="2585323"/>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Like the previous instance of the {cd} command, this example provides spatial reasoning and </a:t>
            </a:r>
            <a:r>
              <a:rPr lang="en-US" dirty="0" err="1" smtClean="0">
                <a:gradFill>
                  <a:gsLst>
                    <a:gs pos="0">
                      <a:srgbClr val="0A90FE"/>
                    </a:gs>
                    <a:gs pos="35000">
                      <a:srgbClr val="15EBB3"/>
                    </a:gs>
                    <a:gs pos="68000">
                      <a:srgbClr val="3DF193"/>
                    </a:gs>
                    <a:gs pos="100000">
                      <a:srgbClr val="92D050"/>
                    </a:gs>
                  </a:gsLst>
                  <a:lin ang="2700000" scaled="1"/>
                </a:gradFill>
              </a:rPr>
              <a:t>browsability</a:t>
            </a:r>
            <a:r>
              <a:rPr lang="en-US" dirty="0" smtClean="0">
                <a:gradFill>
                  <a:gsLst>
                    <a:gs pos="0">
                      <a:srgbClr val="0A90FE"/>
                    </a:gs>
                    <a:gs pos="35000">
                      <a:srgbClr val="15EBB3"/>
                    </a:gs>
                    <a:gs pos="68000">
                      <a:srgbClr val="3DF193"/>
                    </a:gs>
                    <a:gs pos="100000">
                      <a:srgbClr val="92D050"/>
                    </a:gs>
                  </a:gsLst>
                  <a:lin ang="2700000" scaled="1"/>
                </a:gradFill>
              </a:rPr>
              <a:t> of a directory structure. This example proves the universality of Unix commands, which apply non-contextually, to both existing and newly created file structures, and truly demonstrates the power inherent in the Unix server, and how much power is invested in each particular user.</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905598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522" t="9048" r="48561" b="25185"/>
          <a:stretch/>
        </p:blipFill>
        <p:spPr>
          <a:xfrm>
            <a:off x="6126480" y="1737360"/>
            <a:ext cx="5430221"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6</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Display last 10 commands</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85850" y="2300288"/>
            <a:ext cx="4729163" cy="1200329"/>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{history} command displays the last ten commands entered by the user entering the command, even those entered in error, as demonstrated.</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71563" y="4043363"/>
            <a:ext cx="4643437" cy="1477328"/>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As a learning tool, this is possibly the most useful. It is useful for the user’s own replication of results, and also for teaching others to utilize the appropriate commands to achieve a given result.</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3934068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82" t="8903" r="48405" b="24722"/>
          <a:stretch/>
        </p:blipFill>
        <p:spPr>
          <a:xfrm>
            <a:off x="6126480" y="1737360"/>
            <a:ext cx="5416821"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7</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Display current date and time</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1042988" y="2471738"/>
            <a:ext cx="4657725" cy="64633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{date} allows the user to display the current date and time.</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1057276" y="3671888"/>
            <a:ext cx="4757737" cy="2585323"/>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command enables the user to </a:t>
            </a:r>
            <a:r>
              <a:rPr lang="en-US" dirty="0" err="1" smtClean="0">
                <a:gradFill>
                  <a:gsLst>
                    <a:gs pos="0">
                      <a:srgbClr val="0A90FE"/>
                    </a:gs>
                    <a:gs pos="35000">
                      <a:srgbClr val="15EBB3"/>
                    </a:gs>
                    <a:gs pos="68000">
                      <a:srgbClr val="3DF193"/>
                    </a:gs>
                    <a:gs pos="100000">
                      <a:srgbClr val="92D050"/>
                    </a:gs>
                  </a:gsLst>
                  <a:lin ang="2700000" scaled="1"/>
                </a:gradFill>
              </a:rPr>
              <a:t>quicly</a:t>
            </a:r>
            <a:r>
              <a:rPr lang="en-US" dirty="0" smtClean="0">
                <a:gradFill>
                  <a:gsLst>
                    <a:gs pos="0">
                      <a:srgbClr val="0A90FE"/>
                    </a:gs>
                    <a:gs pos="35000">
                      <a:srgbClr val="15EBB3"/>
                    </a:gs>
                    <a:gs pos="68000">
                      <a:srgbClr val="3DF193"/>
                    </a:gs>
                    <a:gs pos="100000">
                      <a:srgbClr val="92D050"/>
                    </a:gs>
                  </a:gsLst>
                  <a:lin ang="2700000" scaled="1"/>
                </a:gradFill>
              </a:rPr>
              <a:t> and efficiently check the date and time the server clock has. It can be useful as a means to synchronize timing with the server, as well as to check for any errors involving temporal anomalies on websites with timed features. It also allows the user to verify the settings of the server compared to their personal time zone and adjust accordingly.</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2624683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280" t="9126" r="48518" b="24742"/>
          <a:stretch/>
        </p:blipFill>
        <p:spPr>
          <a:xfrm>
            <a:off x="6126480" y="1737360"/>
            <a:ext cx="5435245" cy="4572000"/>
          </a:xfrm>
          <a:prstGeom prst="rect">
            <a:avLst/>
          </a:prstGeom>
        </p:spPr>
      </p:pic>
      <p:sp>
        <p:nvSpPr>
          <p:cNvPr id="3" name="Title 2"/>
          <p:cNvSpPr>
            <a:spLocks noGrp="1"/>
          </p:cNvSpPr>
          <p:nvPr>
            <p:ph type="title"/>
          </p:nvPr>
        </p:nvSpPr>
        <p:spPr/>
        <p:txBody>
          <a:bodyPr>
            <a:noAutofit/>
          </a:bodyPr>
          <a:lstStyle/>
          <a:p>
            <a:r>
              <a:rPr lang="en-US" sz="4800" b="1" dirty="0">
                <a:gradFill>
                  <a:gsLst>
                    <a:gs pos="0">
                      <a:srgbClr val="0A90FE"/>
                    </a:gs>
                    <a:gs pos="35000">
                      <a:srgbClr val="15EBB3"/>
                    </a:gs>
                    <a:gs pos="68000">
                      <a:srgbClr val="3DF193"/>
                    </a:gs>
                    <a:gs pos="100000">
                      <a:srgbClr val="92D050"/>
                    </a:gs>
                  </a:gsLst>
                  <a:lin ang="2700000" scaled="1"/>
                </a:gradFill>
              </a:rPr>
              <a:t>Unix Presentation – Competency</a:t>
            </a:r>
            <a:r>
              <a:rPr lang="en-US" sz="4800" b="1" dirty="0" smtClean="0">
                <a:gradFill>
                  <a:gsLst>
                    <a:gs pos="0">
                      <a:srgbClr val="0A90FE"/>
                    </a:gs>
                    <a:gs pos="35000">
                      <a:srgbClr val="15EBB3"/>
                    </a:gs>
                    <a:gs pos="68000">
                      <a:srgbClr val="3DF193"/>
                    </a:gs>
                    <a:gs pos="100000">
                      <a:srgbClr val="92D050"/>
                    </a:gs>
                  </a:gsLst>
                  <a:lin ang="2700000" scaled="1"/>
                </a:gradFill>
              </a:rPr>
              <a:t> 8</a:t>
            </a:r>
            <a:r>
              <a:rPr lang="en-US" sz="4800" b="1" dirty="0">
                <a:gradFill>
                  <a:gsLst>
                    <a:gs pos="0">
                      <a:srgbClr val="0A90FE"/>
                    </a:gs>
                    <a:gs pos="35000">
                      <a:srgbClr val="15EBB3"/>
                    </a:gs>
                    <a:gs pos="68000">
                      <a:srgbClr val="3DF193"/>
                    </a:gs>
                    <a:gs pos="100000">
                      <a:srgbClr val="92D050"/>
                    </a:gs>
                  </a:gsLst>
                  <a:lin ang="2700000" scaled="1"/>
                </a:gradFill>
              </a:rPr>
              <a:t/>
            </a:r>
            <a:br>
              <a:rPr lang="en-US" sz="4800" b="1" dirty="0">
                <a:gradFill>
                  <a:gsLst>
                    <a:gs pos="0">
                      <a:srgbClr val="0A90FE"/>
                    </a:gs>
                    <a:gs pos="35000">
                      <a:srgbClr val="15EBB3"/>
                    </a:gs>
                    <a:gs pos="68000">
                      <a:srgbClr val="3DF193"/>
                    </a:gs>
                    <a:gs pos="100000">
                      <a:srgbClr val="92D050"/>
                    </a:gs>
                  </a:gsLst>
                  <a:lin ang="2700000" scaled="1"/>
                </a:gradFill>
              </a:rPr>
            </a:br>
            <a:r>
              <a:rPr lang="en-US" sz="4800" b="1" dirty="0" smtClean="0">
                <a:gradFill>
                  <a:gsLst>
                    <a:gs pos="0">
                      <a:srgbClr val="0A90FE"/>
                    </a:gs>
                    <a:gs pos="35000">
                      <a:srgbClr val="15EBB3"/>
                    </a:gs>
                    <a:gs pos="68000">
                      <a:srgbClr val="3DF193"/>
                    </a:gs>
                    <a:gs pos="100000">
                      <a:srgbClr val="92D050"/>
                    </a:gs>
                  </a:gsLst>
                  <a:lin ang="2700000" scaled="1"/>
                </a:gradFill>
              </a:rPr>
              <a:t>Display users logged on</a:t>
            </a:r>
            <a:endParaRPr lang="en-US" sz="4800" b="1" dirty="0">
              <a:gradFill>
                <a:gsLst>
                  <a:gs pos="0">
                    <a:srgbClr val="0A90FE"/>
                  </a:gs>
                  <a:gs pos="35000">
                    <a:srgbClr val="15EBB3"/>
                  </a:gs>
                  <a:gs pos="68000">
                    <a:srgbClr val="3DF193"/>
                  </a:gs>
                  <a:gs pos="100000">
                    <a:srgbClr val="92D050"/>
                  </a:gs>
                </a:gsLst>
                <a:lin ang="2700000" scaled="1"/>
              </a:gradFill>
            </a:endParaRPr>
          </a:p>
        </p:txBody>
      </p:sp>
      <p:sp>
        <p:nvSpPr>
          <p:cNvPr id="4" name="TextBox 3"/>
          <p:cNvSpPr txBox="1"/>
          <p:nvPr/>
        </p:nvSpPr>
        <p:spPr>
          <a:xfrm>
            <a:off x="985838" y="2286000"/>
            <a:ext cx="4872037" cy="923330"/>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Command – The aptly named {who} command enables the user to visually verify who else is logged into the server.</a:t>
            </a:r>
            <a:endParaRPr lang="en-US" dirty="0">
              <a:gradFill>
                <a:gsLst>
                  <a:gs pos="0">
                    <a:srgbClr val="0A90FE"/>
                  </a:gs>
                  <a:gs pos="35000">
                    <a:srgbClr val="15EBB3"/>
                  </a:gs>
                  <a:gs pos="68000">
                    <a:srgbClr val="3DF193"/>
                  </a:gs>
                  <a:gs pos="100000">
                    <a:srgbClr val="92D050"/>
                  </a:gs>
                </a:gsLst>
                <a:lin ang="2700000" scaled="1"/>
              </a:gradFill>
            </a:endParaRPr>
          </a:p>
        </p:txBody>
      </p:sp>
      <p:sp>
        <p:nvSpPr>
          <p:cNvPr id="5" name="TextBox 4"/>
          <p:cNvSpPr txBox="1"/>
          <p:nvPr/>
        </p:nvSpPr>
        <p:spPr>
          <a:xfrm>
            <a:off x="985838" y="3486150"/>
            <a:ext cx="4843462" cy="3139321"/>
          </a:xfrm>
          <a:prstGeom prst="rect">
            <a:avLst/>
          </a:prstGeom>
          <a:noFill/>
        </p:spPr>
        <p:txBody>
          <a:bodyPr wrap="square" rtlCol="0">
            <a:spAutoFit/>
          </a:bodyPr>
          <a:lstStyle/>
          <a:p>
            <a:r>
              <a:rPr lang="en-US" dirty="0" smtClean="0">
                <a:gradFill>
                  <a:gsLst>
                    <a:gs pos="0">
                      <a:srgbClr val="0A90FE"/>
                    </a:gs>
                    <a:gs pos="35000">
                      <a:srgbClr val="15EBB3"/>
                    </a:gs>
                    <a:gs pos="68000">
                      <a:srgbClr val="3DF193"/>
                    </a:gs>
                    <a:gs pos="100000">
                      <a:srgbClr val="92D050"/>
                    </a:gs>
                  </a:gsLst>
                  <a:lin ang="2700000" scaled="1"/>
                </a:gradFill>
              </a:rPr>
              <a:t>Usefulness – This feature allows the user to effectively coordinate if involved in team operations, by verifying which users are logged in synchronously. It also allows the user to view the IP addresses of those other users, and could thus be useful for locating or aiding others with technical difficulties. The user has the ability to see how many users are logged on at a given time, in order explain possible bandwidth concerns, and to verify that changes being made online are being done by credentialed sources.</a:t>
            </a:r>
            <a:endParaRPr lang="en-US" dirty="0">
              <a:gradFill>
                <a:gsLst>
                  <a:gs pos="0">
                    <a:srgbClr val="0A90FE"/>
                  </a:gs>
                  <a:gs pos="35000">
                    <a:srgbClr val="15EBB3"/>
                  </a:gs>
                  <a:gs pos="68000">
                    <a:srgbClr val="3DF193"/>
                  </a:gs>
                  <a:gs pos="100000">
                    <a:srgbClr val="92D050"/>
                  </a:gs>
                </a:gsLst>
                <a:lin ang="2700000" scaled="1"/>
              </a:gradFill>
            </a:endParaRPr>
          </a:p>
        </p:txBody>
      </p:sp>
    </p:spTree>
    <p:extLst>
      <p:ext uri="{BB962C8B-B14F-4D97-AF65-F5344CB8AC3E}">
        <p14:creationId xmlns:p14="http://schemas.microsoft.com/office/powerpoint/2010/main" val="1007852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TotalTime>
  <Words>1534</Words>
  <Application>Microsoft Office PowerPoint</Application>
  <PresentationFormat>Widescreen</PresentationFormat>
  <Paragraphs>62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Unix Competency Presentation</vt:lpstr>
      <vt:lpstr>Unix Presentation – Competency 1 Logging in</vt:lpstr>
      <vt:lpstr>Unix Presentation – Competency 2 Changing directory</vt:lpstr>
      <vt:lpstr>Unix Presentation – Competency 3 Backing out of a directory</vt:lpstr>
      <vt:lpstr>Unix Presentation – Competency 4 Creating a new directory</vt:lpstr>
      <vt:lpstr>Unix Presentation – Competency 5 Moving into created directory</vt:lpstr>
      <vt:lpstr>Unix Presentation – Competency 6 Display last 10 commands</vt:lpstr>
      <vt:lpstr>Unix Presentation – Competency 7 Display current date and time</vt:lpstr>
      <vt:lpstr>Unix Presentation – Competency 8 Display users logged on</vt:lpstr>
      <vt:lpstr>Unix Presentation – Competency 9 Display current month calendar</vt:lpstr>
      <vt:lpstr>Unix Presentation – Competency 10 Delete directory</vt:lpstr>
      <vt:lpstr>Unix Presentation – Competency 11 List files in root</vt:lpstr>
      <vt:lpstr>Unix Presentation – Competency 12 DRWRXR – Meanings </vt:lpstr>
      <vt:lpstr>Unix Presentation – Competency 13 Search within a file</vt:lpstr>
      <vt:lpstr>Unix Presentation – Competency 14 Logging out</vt:lpstr>
      <vt:lpstr>Unix Presentation – Bonus Competency Getting Help</vt:lpstr>
      <vt:lpstr>Unix Presentation – Bonus Competency Clear Screen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Shropshire</dc:creator>
  <cp:lastModifiedBy>Amy Shropshire</cp:lastModifiedBy>
  <cp:revision>36</cp:revision>
  <dcterms:created xsi:type="dcterms:W3CDTF">2016-02-28T02:58:07Z</dcterms:created>
  <dcterms:modified xsi:type="dcterms:W3CDTF">2016-03-06T22:14:25Z</dcterms:modified>
</cp:coreProperties>
</file>